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1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微软雅黑 Light" panose="020B0502040204020203" pitchFamily="34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63500"/>
    <a:srgbClr val="003300"/>
    <a:srgbClr val="96004B"/>
    <a:srgbClr val="003E54"/>
    <a:srgbClr val="B3EBFF"/>
    <a:srgbClr val="FFA3D1"/>
    <a:srgbClr val="6DD9FF"/>
    <a:srgbClr val="FF9933"/>
    <a:srgbClr val="65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69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4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82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0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13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38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23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5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10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96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B057-A52F-4FB6-A8F0-45CFE2E9565B}" type="datetimeFigureOut">
              <a:rPr lang="zh-CN" altLang="en-US" smtClean="0"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5BB5-33D0-497B-A789-81BA767A7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4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 flipH="1">
            <a:off x="6162675" y="5734050"/>
            <a:ext cx="60293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762000" y="847724"/>
            <a:ext cx="1943100" cy="1924051"/>
            <a:chOff x="1676400" y="733424"/>
            <a:chExt cx="1943100" cy="1924051"/>
          </a:xfrm>
        </p:grpSpPr>
        <p:sp>
          <p:nvSpPr>
            <p:cNvPr id="4" name="泪滴形 3"/>
            <p:cNvSpPr/>
            <p:nvPr/>
          </p:nvSpPr>
          <p:spPr>
            <a:xfrm>
              <a:off x="2105025" y="1952625"/>
              <a:ext cx="704850" cy="7048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泪滴形 4"/>
            <p:cNvSpPr/>
            <p:nvPr/>
          </p:nvSpPr>
          <p:spPr>
            <a:xfrm flipV="1">
              <a:off x="1676400" y="733424"/>
              <a:ext cx="1133475" cy="1133475"/>
            </a:xfrm>
            <a:prstGeom prst="teardrop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泪滴形 5"/>
            <p:cNvSpPr/>
            <p:nvPr/>
          </p:nvSpPr>
          <p:spPr>
            <a:xfrm rot="10800000">
              <a:off x="2914650" y="1162049"/>
              <a:ext cx="704850" cy="704850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泪滴形 6"/>
            <p:cNvSpPr/>
            <p:nvPr/>
          </p:nvSpPr>
          <p:spPr>
            <a:xfrm rot="16200000">
              <a:off x="2914650" y="1952625"/>
              <a:ext cx="514350" cy="514350"/>
            </a:xfrm>
            <a:prstGeom prst="teardrop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11"/>
            <p:cNvSpPr/>
            <p:nvPr/>
          </p:nvSpPr>
          <p:spPr>
            <a:xfrm rot="18900000">
              <a:off x="1916908" y="978693"/>
              <a:ext cx="943084" cy="943084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362200" y="1414461"/>
              <a:ext cx="904875" cy="904875"/>
              <a:chOff x="5197704" y="1805235"/>
              <a:chExt cx="904875" cy="90487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197704" y="1805235"/>
                <a:ext cx="904875" cy="9048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6341" y="1883872"/>
                <a:ext cx="747600" cy="7476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4" name="文本框 13"/>
          <p:cNvSpPr txBox="1"/>
          <p:nvPr/>
        </p:nvSpPr>
        <p:spPr>
          <a:xfrm>
            <a:off x="2988413" y="1565612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心理委员概述及基本识别</a:t>
            </a:r>
            <a:endParaRPr lang="zh-CN" altLang="en-US" sz="6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78912" y="1081294"/>
            <a:ext cx="46730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云南大学心理委员培训系列课程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316498" y="5419725"/>
            <a:ext cx="628650" cy="628650"/>
          </a:xfrm>
          <a:prstGeom prst="ellipse">
            <a:avLst/>
          </a:prstGeom>
          <a:solidFill>
            <a:srgbClr val="FF3399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030649" y="5419725"/>
            <a:ext cx="628650" cy="628650"/>
          </a:xfrm>
          <a:prstGeom prst="ellipse">
            <a:avLst/>
          </a:prstGeom>
          <a:solidFill>
            <a:srgbClr val="00B0F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742587" y="5419725"/>
            <a:ext cx="628650" cy="628650"/>
          </a:xfrm>
          <a:prstGeom prst="ellipse">
            <a:avLst/>
          </a:prstGeom>
          <a:solidFill>
            <a:srgbClr val="FFC00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456738" y="5419725"/>
            <a:ext cx="628650" cy="628650"/>
          </a:xfrm>
          <a:prstGeom prst="ellipse">
            <a:avLst/>
          </a:prstGeom>
          <a:solidFill>
            <a:srgbClr val="92D05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9" y="5524500"/>
            <a:ext cx="2490030" cy="13335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381875" y="3223142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惠安达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97392" y="3777140"/>
            <a:ext cx="27077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/>
              <a:t>2016</a:t>
            </a:r>
            <a:r>
              <a:rPr lang="zh-CN" altLang="en-US" sz="3000" dirty="0" smtClean="0"/>
              <a:t>年</a:t>
            </a:r>
            <a:r>
              <a:rPr lang="en-US" altLang="zh-CN" sz="3000" dirty="0" smtClean="0"/>
              <a:t>9</a:t>
            </a:r>
            <a:r>
              <a:rPr lang="zh-CN" altLang="en-US" sz="3000" dirty="0" smtClean="0"/>
              <a:t>月</a:t>
            </a:r>
            <a:r>
              <a:rPr lang="en-US" altLang="zh-CN" sz="3000" dirty="0" smtClean="0"/>
              <a:t>23</a:t>
            </a:r>
            <a:r>
              <a:rPr lang="zh-CN" altLang="en-US" sz="3000" dirty="0" smtClean="0"/>
              <a:t>日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335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757238" y="2895600"/>
            <a:ext cx="10677525" cy="3648075"/>
          </a:xfrm>
          <a:prstGeom prst="roundRect">
            <a:avLst>
              <a:gd name="adj" fmla="val 8834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3901" y="1157287"/>
            <a:ext cx="10744200" cy="438150"/>
          </a:xfrm>
          <a:prstGeom prst="rect">
            <a:avLst/>
          </a:prstGeom>
          <a:gradFill>
            <a:gsLst>
              <a:gs pos="0">
                <a:srgbClr val="00B0F0"/>
              </a:gs>
              <a:gs pos="65000">
                <a:srgbClr val="FFC000"/>
              </a:gs>
              <a:gs pos="100000">
                <a:srgbClr val="FF339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743825" y="400050"/>
            <a:ext cx="0" cy="19526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001033" y="501670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心理异常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7995427" y="540080"/>
            <a:ext cx="1754001" cy="484632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448881" y="501670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心理正常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左箭头 26"/>
          <p:cNvSpPr/>
          <p:nvPr/>
        </p:nvSpPr>
        <p:spPr>
          <a:xfrm>
            <a:off x="5167551" y="540080"/>
            <a:ext cx="2324671" cy="484632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4178906" y="1024712"/>
            <a:ext cx="0" cy="132796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5956156" y="1679614"/>
            <a:ext cx="1787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心理不健康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3901" y="1679614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心理健康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左箭头 40"/>
          <p:cNvSpPr/>
          <p:nvPr/>
        </p:nvSpPr>
        <p:spPr>
          <a:xfrm>
            <a:off x="2427541" y="1731739"/>
            <a:ext cx="1514789" cy="484632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4415479" y="1728012"/>
            <a:ext cx="1304099" cy="4846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860685" y="3288476"/>
            <a:ext cx="2026517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人格完整</a:t>
            </a:r>
            <a:endParaRPr lang="en-US" altLang="zh-CN" sz="3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智力</a:t>
            </a: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正常</a:t>
            </a:r>
            <a:endParaRPr lang="en-US" altLang="zh-CN" sz="3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情绪</a:t>
            </a: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健康</a:t>
            </a:r>
            <a:endParaRPr lang="en-US" altLang="zh-CN" sz="3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意志健全</a:t>
            </a:r>
            <a:endParaRPr lang="en-US" altLang="zh-CN" sz="3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444222" y="3288476"/>
            <a:ext cx="6096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适应能力强</a:t>
            </a:r>
            <a:endParaRPr lang="en-US" altLang="zh-CN" sz="300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能够悦纳自己</a:t>
            </a:r>
            <a:endParaRPr lang="en-US" altLang="zh-CN" sz="300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和谐的人际关系</a:t>
            </a:r>
            <a:endParaRPr lang="en-US" altLang="zh-CN" sz="300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心理行为符合大学生的年龄特征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856564" y="3288476"/>
            <a:ext cx="9065302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对自己无益，且伤害到自己和他人</a:t>
            </a:r>
            <a:endParaRPr lang="en-US" altLang="zh-CN" sz="3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现实适应不良（环境定向力受损，如妄想、幻觉）</a:t>
            </a:r>
            <a:endParaRPr lang="en-US" altLang="zh-CN" sz="3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情绪反应和个人情况不相称（自我定向力受损）</a:t>
            </a:r>
            <a:endParaRPr lang="en-US" altLang="zh-CN" sz="3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古怪的行为（无规律，无法预测）</a:t>
            </a:r>
            <a:endParaRPr lang="en-US" altLang="zh-CN" sz="3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856564" y="4327222"/>
            <a:ext cx="8832867" cy="7062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000" dirty="0" smtClean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要对生理疾病引发的心理</a:t>
            </a:r>
            <a:r>
              <a:rPr lang="en-US" altLang="zh-CN" sz="3000" dirty="0" smtClean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精神问题有足够的警觉</a:t>
            </a:r>
            <a:endParaRPr lang="en-US" altLang="zh-CN" sz="3000" dirty="0" smtClean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7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 animBg="1"/>
      <p:bldP spid="20" grpId="0"/>
      <p:bldP spid="21" grpId="0" animBg="1"/>
      <p:bldP spid="33" grpId="0"/>
      <p:bldP spid="27" grpId="0" animBg="1"/>
      <p:bldP spid="39" grpId="0"/>
      <p:bldP spid="40" grpId="0"/>
      <p:bldP spid="41" grpId="0" animBg="1"/>
      <p:bldP spid="42" grpId="0" animBg="1"/>
      <p:bldP spid="31" grpId="0" animBg="1"/>
      <p:bldP spid="31" grpId="1" animBg="1"/>
      <p:bldP spid="43" grpId="0" animBg="1"/>
      <p:bldP spid="43" grpId="1" animBg="1"/>
      <p:bldP spid="45" grpId="0" animBg="1"/>
      <p:bldP spid="45" grpId="1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211830" y="1224915"/>
            <a:ext cx="1047750" cy="1047750"/>
            <a:chOff x="3211830" y="1224915"/>
            <a:chExt cx="1047750" cy="1047750"/>
          </a:xfrm>
          <a:solidFill>
            <a:srgbClr val="00B0F0"/>
          </a:solidFill>
        </p:grpSpPr>
        <p:sp>
          <p:nvSpPr>
            <p:cNvPr id="27" name="椭圆 26"/>
            <p:cNvSpPr/>
            <p:nvPr/>
          </p:nvSpPr>
          <p:spPr>
            <a:xfrm>
              <a:off x="3211830" y="1224915"/>
              <a:ext cx="1047750" cy="10477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278505" y="1291590"/>
              <a:ext cx="914400" cy="914400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伍</a:t>
              </a:r>
              <a:endParaRPr lang="zh-CN" altLang="en-US" sz="4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02171" y="2560320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solidFill>
                  <a:srgbClr val="92D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第五部分</a:t>
            </a:r>
            <a:endParaRPr lang="zh-CN" altLang="en-US" sz="2500" dirty="0">
              <a:solidFill>
                <a:srgbClr val="92D0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97780" y="185204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自杀风险的预防</a:t>
            </a:r>
            <a:endParaRPr lang="zh-CN" altLang="en-US" sz="4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89220" y="2798847"/>
            <a:ext cx="309571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班委评优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接受个人成长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辅导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接受工作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督导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接受专业培训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24400" y="809625"/>
            <a:ext cx="0" cy="493395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0"/>
          <p:cNvSpPr txBox="1"/>
          <p:nvPr/>
        </p:nvSpPr>
        <p:spPr>
          <a:xfrm>
            <a:off x="295247" y="208888"/>
            <a:ext cx="11601507" cy="6440225"/>
          </a:xfrm>
          <a:prstGeom prst="rect">
            <a:avLst/>
          </a:prstGeom>
          <a:solidFill>
            <a:schemeClr val="bg1"/>
          </a:solidFill>
          <a:ln w="38100">
            <a:noFill/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与当事人讨论自杀会诱导其自杀：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共情性讨论会获得信任，降低风险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威胁要自杀的人不会自杀：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这恰恰是通过语言表达出来的愿望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自杀是非理性的：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几乎所有自杀或自杀意念都是完全很有道理的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自杀的人有精神病：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少部分人是，大部分自杀者是正常人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自杀具有遗传性：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并未发现“自杀基因”，但与习得性因素有关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想过一次自杀，就会总想自杀：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人们都曾想过自杀，但可以从这暂时的威胁中恢复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若自杀未遂，自杀的危险就结束：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绝大多数自杀</a:t>
            </a: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个月内再次发生，且更严重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一个想自杀的人变得慷慨和分享个人财产，则说明此人恢复了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自杀总是一种冲动行为：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有些是冲动的，有些则不是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有钱人</a:t>
            </a: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穷人才自杀：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自杀是平等的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自杀的发生是没有预兆的：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经济事务自杀者总会显示出许多迹象和征兆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88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六边形 16"/>
          <p:cNvSpPr/>
          <p:nvPr/>
        </p:nvSpPr>
        <p:spPr>
          <a:xfrm>
            <a:off x="5405437" y="1528763"/>
            <a:ext cx="1381125" cy="1190625"/>
          </a:xfrm>
          <a:prstGeom prst="hexagon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行为线索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六边形 17"/>
          <p:cNvSpPr/>
          <p:nvPr/>
        </p:nvSpPr>
        <p:spPr>
          <a:xfrm>
            <a:off x="4205287" y="2185988"/>
            <a:ext cx="1381125" cy="1190625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语言线索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6605588" y="3481388"/>
            <a:ext cx="1381125" cy="1190625"/>
          </a:xfrm>
          <a:prstGeom prst="hexagon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情境线索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5405437" y="4138613"/>
            <a:ext cx="1381125" cy="1190625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综合线索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80999" y="390525"/>
            <a:ext cx="3571876" cy="1457325"/>
          </a:xfrm>
          <a:prstGeom prst="roundRect">
            <a:avLst>
              <a:gd name="adj" fmla="val 9838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solidFill>
                  <a:srgbClr val="003E5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我现在想自杀</a:t>
            </a:r>
            <a:endParaRPr lang="en-US" altLang="zh-CN" sz="2500" dirty="0" smtClean="0">
              <a:solidFill>
                <a:srgbClr val="003E5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solidFill>
                  <a:srgbClr val="003E5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我对任何人都没用了</a:t>
            </a:r>
            <a:endParaRPr lang="zh-CN" altLang="en-US" sz="2500" dirty="0">
              <a:solidFill>
                <a:srgbClr val="003E5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324849" y="833437"/>
            <a:ext cx="3305176" cy="2028825"/>
          </a:xfrm>
          <a:prstGeom prst="roundRect">
            <a:avLst>
              <a:gd name="adj" fmla="val 9838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solidFill>
                  <a:srgbClr val="96004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购买死后的用品</a:t>
            </a:r>
            <a:endParaRPr lang="en-US" altLang="zh-CN" sz="2500" dirty="0" smtClean="0">
              <a:solidFill>
                <a:srgbClr val="96004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solidFill>
                  <a:srgbClr val="96004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割</a:t>
            </a:r>
            <a:r>
              <a:rPr lang="zh-CN" altLang="en-US" sz="2500" dirty="0" smtClean="0">
                <a:solidFill>
                  <a:srgbClr val="96004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腕作为一种自杀的练习或态度</a:t>
            </a:r>
            <a:endParaRPr lang="zh-CN" altLang="en-US" sz="2500" dirty="0">
              <a:solidFill>
                <a:srgbClr val="96004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324849" y="4586287"/>
            <a:ext cx="3305176" cy="2028825"/>
          </a:xfrm>
          <a:prstGeom prst="roundRect">
            <a:avLst>
              <a:gd name="adj" fmla="val 983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solidFill>
                  <a:srgbClr val="0033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遭遇生活的剧变</a:t>
            </a:r>
            <a:endParaRPr lang="en-US" altLang="zh-CN" sz="2500" dirty="0" smtClean="0">
              <a:solidFill>
                <a:srgbClr val="0033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solidFill>
                  <a:srgbClr val="0033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其他自杀症状，如不治之症</a:t>
            </a:r>
            <a:endParaRPr lang="zh-CN" altLang="en-US" sz="2500" dirty="0">
              <a:solidFill>
                <a:srgbClr val="0033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47699" y="4138613"/>
            <a:ext cx="3305176" cy="2028825"/>
          </a:xfrm>
          <a:prstGeom prst="roundRect">
            <a:avLst>
              <a:gd name="adj" fmla="val 983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solidFill>
                  <a:srgbClr val="4635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明显的情绪表现，如抑郁、绝望</a:t>
            </a:r>
            <a:endParaRPr lang="en-US" altLang="zh-CN" sz="2500" dirty="0" smtClean="0">
              <a:solidFill>
                <a:srgbClr val="4635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solidFill>
                  <a:srgbClr val="4635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</a:t>
            </a:r>
            <a:r>
              <a:rPr lang="zh-CN" altLang="en-US" sz="2500" dirty="0" smtClean="0">
                <a:solidFill>
                  <a:srgbClr val="4635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生活的极度不满</a:t>
            </a:r>
            <a:endParaRPr lang="zh-CN" altLang="en-US" sz="2500" dirty="0">
              <a:solidFill>
                <a:srgbClr val="4635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6" name="肘形连接符 25"/>
          <p:cNvCxnSpPr>
            <a:stCxn id="18" idx="3"/>
            <a:endCxn id="16" idx="2"/>
          </p:cNvCxnSpPr>
          <p:nvPr/>
        </p:nvCxnSpPr>
        <p:spPr>
          <a:xfrm rot="10800000">
            <a:off x="2166937" y="1847851"/>
            <a:ext cx="2038350" cy="933451"/>
          </a:xfrm>
          <a:prstGeom prst="bentConnector2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>
            <a:stCxn id="17" idx="0"/>
            <a:endCxn id="23" idx="1"/>
          </p:cNvCxnSpPr>
          <p:nvPr/>
        </p:nvCxnSpPr>
        <p:spPr>
          <a:xfrm flipV="1">
            <a:off x="6786562" y="1847850"/>
            <a:ext cx="1538287" cy="276226"/>
          </a:xfrm>
          <a:prstGeom prst="bentConnector3">
            <a:avLst/>
          </a:prstGeom>
          <a:ln w="28575">
            <a:solidFill>
              <a:srgbClr val="FF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stCxn id="20" idx="3"/>
            <a:endCxn id="25" idx="3"/>
          </p:cNvCxnSpPr>
          <p:nvPr/>
        </p:nvCxnSpPr>
        <p:spPr>
          <a:xfrm rot="10800000" flipV="1">
            <a:off x="3952875" y="4733926"/>
            <a:ext cx="1452562" cy="419100"/>
          </a:xfrm>
          <a:prstGeom prst="bentConnector3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19" idx="0"/>
            <a:endCxn id="24" idx="0"/>
          </p:cNvCxnSpPr>
          <p:nvPr/>
        </p:nvCxnSpPr>
        <p:spPr>
          <a:xfrm>
            <a:off x="7986713" y="4076701"/>
            <a:ext cx="1990724" cy="509586"/>
          </a:xfrm>
          <a:prstGeom prst="bentConnector2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六边形 1"/>
          <p:cNvSpPr/>
          <p:nvPr/>
        </p:nvSpPr>
        <p:spPr>
          <a:xfrm>
            <a:off x="5405438" y="2833688"/>
            <a:ext cx="1381125" cy="1190625"/>
          </a:xfrm>
          <a:prstGeom prst="hexag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自杀线索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09844 0.09444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1902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9844 -0.09444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19028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6" grpId="0" animBg="1"/>
      <p:bldP spid="23" grpId="0" animBg="1"/>
      <p:bldP spid="24" grpId="0" animBg="1"/>
      <p:bldP spid="2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829175" y="466725"/>
            <a:ext cx="4140000" cy="93600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自杀危险性评估清单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971800" y="2257424"/>
            <a:ext cx="936000" cy="414000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TAF</a:t>
            </a: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三位评估表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829175" y="2257424"/>
            <a:ext cx="2076450" cy="207645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潜在的自杀危险性（行为）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892725" y="4320974"/>
            <a:ext cx="2076450" cy="2076450"/>
          </a:xfrm>
          <a:prstGeom prst="round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自杀危险性高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079250" y="3053333"/>
            <a:ext cx="578475" cy="484632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42"/>
          <p:cNvSpPr/>
          <p:nvPr/>
        </p:nvSpPr>
        <p:spPr>
          <a:xfrm rot="5400000">
            <a:off x="5578162" y="1587759"/>
            <a:ext cx="578475" cy="484632"/>
          </a:xfrm>
          <a:prstGeom prst="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右箭头 43"/>
          <p:cNvSpPr/>
          <p:nvPr/>
        </p:nvSpPr>
        <p:spPr>
          <a:xfrm>
            <a:off x="4079250" y="5116883"/>
            <a:ext cx="2635875" cy="484632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 rot="5400000">
            <a:off x="6610633" y="2618842"/>
            <a:ext cx="2640635" cy="484632"/>
          </a:xfrm>
          <a:prstGeom prst="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右箭头 5"/>
          <p:cNvSpPr/>
          <p:nvPr/>
        </p:nvSpPr>
        <p:spPr>
          <a:xfrm rot="5400000">
            <a:off x="7123749" y="3108716"/>
            <a:ext cx="1024509" cy="1093577"/>
          </a:xfrm>
          <a:prstGeom prst="ben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圆角右箭头 45"/>
          <p:cNvSpPr/>
          <p:nvPr/>
        </p:nvSpPr>
        <p:spPr>
          <a:xfrm flipV="1">
            <a:off x="5690616" y="4507938"/>
            <a:ext cx="1024509" cy="1093577"/>
          </a:xfrm>
          <a:prstGeom prst="bentArrow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1434" y="2494573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低分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670976" y="1553075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低分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173267" y="1552410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高分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01650" y="5568808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高分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7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" grpId="0" animBg="1"/>
      <p:bldP spid="42" grpId="0" animBg="1"/>
      <p:bldP spid="5" grpId="0" animBg="1"/>
      <p:bldP spid="43" grpId="0" animBg="1"/>
      <p:bldP spid="44" grpId="0" animBg="1"/>
      <p:bldP spid="45" grpId="0" animBg="1"/>
      <p:bldP spid="6" grpId="0" animBg="1"/>
      <p:bldP spid="46" grpId="0" animBg="1"/>
      <p:bldP spid="7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 flipH="1">
            <a:off x="1448790" y="3774621"/>
            <a:ext cx="107669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77240" y="467713"/>
            <a:ext cx="1943100" cy="1924051"/>
            <a:chOff x="1676400" y="733424"/>
            <a:chExt cx="1943100" cy="1924051"/>
          </a:xfrm>
        </p:grpSpPr>
        <p:sp>
          <p:nvSpPr>
            <p:cNvPr id="4" name="泪滴形 3"/>
            <p:cNvSpPr/>
            <p:nvPr/>
          </p:nvSpPr>
          <p:spPr>
            <a:xfrm>
              <a:off x="2105025" y="1952625"/>
              <a:ext cx="704850" cy="7048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泪滴形 4"/>
            <p:cNvSpPr/>
            <p:nvPr/>
          </p:nvSpPr>
          <p:spPr>
            <a:xfrm flipV="1">
              <a:off x="1676400" y="733424"/>
              <a:ext cx="1133475" cy="1133475"/>
            </a:xfrm>
            <a:prstGeom prst="teardrop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泪滴形 5"/>
            <p:cNvSpPr/>
            <p:nvPr/>
          </p:nvSpPr>
          <p:spPr>
            <a:xfrm rot="10800000">
              <a:off x="2914650" y="1162049"/>
              <a:ext cx="704850" cy="704850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泪滴形 6"/>
            <p:cNvSpPr/>
            <p:nvPr/>
          </p:nvSpPr>
          <p:spPr>
            <a:xfrm rot="16200000">
              <a:off x="2914650" y="1952625"/>
              <a:ext cx="514350" cy="514350"/>
            </a:xfrm>
            <a:prstGeom prst="teardrop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11"/>
            <p:cNvSpPr/>
            <p:nvPr/>
          </p:nvSpPr>
          <p:spPr>
            <a:xfrm rot="18900000">
              <a:off x="1916908" y="978693"/>
              <a:ext cx="943084" cy="943084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362200" y="1414461"/>
              <a:ext cx="904875" cy="904875"/>
              <a:chOff x="5197704" y="1805235"/>
              <a:chExt cx="904875" cy="90487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197704" y="1805235"/>
                <a:ext cx="904875" cy="9048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6341" y="1883872"/>
                <a:ext cx="747600" cy="7476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4" name="文本框 13"/>
          <p:cNvSpPr txBox="1"/>
          <p:nvPr/>
        </p:nvSpPr>
        <p:spPr>
          <a:xfrm>
            <a:off x="3455138" y="1565612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课程到此结束，谢谢！</a:t>
            </a:r>
            <a:endParaRPr lang="zh-CN" altLang="en-US" sz="6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47075" y="3460296"/>
            <a:ext cx="628650" cy="628650"/>
          </a:xfrm>
          <a:prstGeom prst="ellipse">
            <a:avLst/>
          </a:prstGeom>
          <a:solidFill>
            <a:srgbClr val="FF3399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261226" y="3460296"/>
            <a:ext cx="628650" cy="628650"/>
          </a:xfrm>
          <a:prstGeom prst="ellipse">
            <a:avLst/>
          </a:prstGeom>
          <a:solidFill>
            <a:srgbClr val="00B0F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973164" y="3460296"/>
            <a:ext cx="628650" cy="628650"/>
          </a:xfrm>
          <a:prstGeom prst="ellipse">
            <a:avLst/>
          </a:prstGeom>
          <a:solidFill>
            <a:srgbClr val="FFC00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687315" y="3460296"/>
            <a:ext cx="628650" cy="628650"/>
          </a:xfrm>
          <a:prstGeom prst="ellipse">
            <a:avLst/>
          </a:prstGeom>
          <a:solidFill>
            <a:srgbClr val="92D05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38" y="5309960"/>
            <a:ext cx="2890638" cy="15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2372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81151" y="1009650"/>
            <a:ext cx="838200" cy="172587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  <a:endParaRPr lang="zh-CN" altLang="en-US" sz="5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524125" y="762000"/>
            <a:ext cx="0" cy="52863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 rot="10800000">
            <a:off x="2524125" y="2987559"/>
            <a:ext cx="954107" cy="30605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5000" dirty="0" smtClean="0">
                <a:solidFill>
                  <a:srgbClr val="6C0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5000" dirty="0" smtClean="0">
                <a:solidFill>
                  <a:srgbClr val="A8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50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5000" dirty="0" smtClean="0">
                <a:solidFill>
                  <a:srgbClr val="FF7D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zh-CN" altLang="en-US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 rot="10800000" flipV="1">
            <a:off x="4257675" y="1152525"/>
            <a:ext cx="742950" cy="742950"/>
          </a:xfrm>
          <a:prstGeom prst="ellipse">
            <a:avLst/>
          </a:prstGeom>
          <a:solidFill>
            <a:srgbClr val="0070C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dirty="0" smtClean="0"/>
              <a:t>1</a:t>
            </a:r>
            <a:endParaRPr lang="zh-CN" altLang="en-US" sz="3500" dirty="0"/>
          </a:p>
        </p:txBody>
      </p:sp>
      <p:sp>
        <p:nvSpPr>
          <p:cNvPr id="9" name="文本框 8"/>
          <p:cNvSpPr txBox="1"/>
          <p:nvPr/>
        </p:nvSpPr>
        <p:spPr>
          <a:xfrm>
            <a:off x="5000625" y="1208529"/>
            <a:ext cx="422423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</a:t>
            </a:r>
            <a:r>
              <a:rPr lang="zh-CN" altLang="en-US" sz="3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委员的角色定位</a:t>
            </a:r>
            <a:endParaRPr lang="zh-CN" altLang="en-US" sz="3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 rot="10800000" flipV="1">
            <a:off x="4257675" y="2087820"/>
            <a:ext cx="742950" cy="742950"/>
          </a:xfrm>
          <a:prstGeom prst="ellipse">
            <a:avLst/>
          </a:prstGeom>
          <a:solidFill>
            <a:srgbClr val="00B0F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dirty="0" smtClean="0"/>
              <a:t>2</a:t>
            </a:r>
            <a:endParaRPr lang="zh-CN" altLang="en-US" sz="35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000625" y="2143824"/>
            <a:ext cx="422423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</a:t>
            </a:r>
            <a:r>
              <a:rPr lang="zh-CN" altLang="en-US" sz="3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委员的工作内容</a:t>
            </a:r>
            <a:endParaRPr lang="zh-CN" altLang="en-US" sz="3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10800000" flipV="1">
            <a:off x="4257675" y="3023115"/>
            <a:ext cx="742950" cy="742950"/>
          </a:xfrm>
          <a:prstGeom prst="ellipse">
            <a:avLst/>
          </a:prstGeom>
          <a:solidFill>
            <a:srgbClr val="FFC00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dirty="0" smtClean="0"/>
              <a:t>3</a:t>
            </a:r>
            <a:endParaRPr lang="zh-CN" altLang="en-US" sz="35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000625" y="3079119"/>
            <a:ext cx="51219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</a:t>
            </a:r>
            <a:r>
              <a:rPr lang="zh-CN" altLang="en-US" sz="3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委员开展工作的方法</a:t>
            </a:r>
            <a:endParaRPr lang="zh-CN" altLang="en-US" sz="3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0800000" flipV="1">
            <a:off x="4257675" y="3958410"/>
            <a:ext cx="742950" cy="742950"/>
          </a:xfrm>
          <a:prstGeom prst="ellipse">
            <a:avLst/>
          </a:prstGeom>
          <a:solidFill>
            <a:srgbClr val="FF3399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dirty="0" smtClean="0"/>
              <a:t>4</a:t>
            </a:r>
            <a:endParaRPr lang="zh-CN" altLang="en-US" sz="35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000625" y="4014414"/>
            <a:ext cx="332655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精神异常的识别</a:t>
            </a:r>
            <a:endParaRPr lang="zh-CN" altLang="en-US" sz="3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 rot="10800000" flipV="1">
            <a:off x="4257675" y="4893704"/>
            <a:ext cx="742950" cy="742950"/>
          </a:xfrm>
          <a:prstGeom prst="ellipse">
            <a:avLst/>
          </a:prstGeom>
          <a:solidFill>
            <a:srgbClr val="92D05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dirty="0" smtClean="0"/>
              <a:t>5</a:t>
            </a:r>
            <a:endParaRPr lang="zh-CN" altLang="en-US" sz="3500" dirty="0"/>
          </a:p>
        </p:txBody>
      </p:sp>
      <p:sp>
        <p:nvSpPr>
          <p:cNvPr id="22" name="文本框 21"/>
          <p:cNvSpPr txBox="1"/>
          <p:nvPr/>
        </p:nvSpPr>
        <p:spPr>
          <a:xfrm>
            <a:off x="5000625" y="4949708"/>
            <a:ext cx="332655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自杀风险的预防</a:t>
            </a:r>
            <a:endParaRPr lang="zh-CN" altLang="en-US" sz="3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443332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211830" y="1224915"/>
            <a:ext cx="1047750" cy="1047750"/>
            <a:chOff x="3211830" y="1224915"/>
            <a:chExt cx="1047750" cy="1047750"/>
          </a:xfrm>
          <a:solidFill>
            <a:srgbClr val="0070C0"/>
          </a:solidFill>
        </p:grpSpPr>
        <p:sp>
          <p:nvSpPr>
            <p:cNvPr id="27" name="椭圆 26"/>
            <p:cNvSpPr/>
            <p:nvPr/>
          </p:nvSpPr>
          <p:spPr>
            <a:xfrm>
              <a:off x="3211830" y="1224915"/>
              <a:ext cx="1047750" cy="10477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278505" y="1291590"/>
              <a:ext cx="914400" cy="9144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壹</a:t>
              </a:r>
              <a:endParaRPr lang="zh-CN" altLang="en-US" sz="4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02171" y="2560320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第一部分</a:t>
            </a:r>
            <a:endParaRPr lang="zh-CN" altLang="en-US" sz="2500" dirty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97780" y="1852047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心理委员的角色定位</a:t>
            </a:r>
            <a:endParaRPr lang="zh-CN" altLang="en-US" sz="4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89220" y="2798847"/>
            <a:ext cx="405752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心理委员的直接服务角色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委员的间接服务角色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24400" y="809625"/>
            <a:ext cx="0" cy="493395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6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096000" y="471488"/>
            <a:ext cx="0" cy="591502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5362575" y="2695575"/>
            <a:ext cx="1466850" cy="14668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心理委员</a:t>
            </a:r>
            <a:endParaRPr lang="zh-CN" altLang="en-US" sz="3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左箭头 5"/>
          <p:cNvSpPr/>
          <p:nvPr/>
        </p:nvSpPr>
        <p:spPr>
          <a:xfrm>
            <a:off x="5000624" y="471487"/>
            <a:ext cx="923926" cy="1304925"/>
          </a:xfrm>
          <a:prstGeom prst="leftArrow">
            <a:avLst>
              <a:gd name="adj1" fmla="val 50000"/>
              <a:gd name="adj2" fmla="val 6443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 rot="10800000">
            <a:off x="6267451" y="5081588"/>
            <a:ext cx="923926" cy="1304925"/>
          </a:xfrm>
          <a:prstGeom prst="leftArrow">
            <a:avLst>
              <a:gd name="adj1" fmla="val 50000"/>
              <a:gd name="adj2" fmla="val 64433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92355" y="885422"/>
            <a:ext cx="2108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直接服务角色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91377" y="5495524"/>
            <a:ext cx="2108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间接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服务角色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68405" y="2005915"/>
            <a:ext cx="1657350" cy="9901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服务提供者</a:t>
            </a:r>
            <a:endParaRPr lang="zh-CN" altLang="en-US" sz="30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063555" y="3667325"/>
            <a:ext cx="1657350" cy="9901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支持者</a:t>
            </a:r>
            <a:endParaRPr lang="zh-CN" altLang="en-US" sz="30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501831" y="5238951"/>
            <a:ext cx="1657350" cy="9901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rgbClr val="00206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倡导者</a:t>
            </a:r>
            <a:endParaRPr lang="zh-CN" altLang="en-US" sz="3000" dirty="0">
              <a:solidFill>
                <a:srgbClr val="00206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416836" y="390322"/>
            <a:ext cx="1657350" cy="9901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rgbClr val="6C003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管理者</a:t>
            </a:r>
            <a:endParaRPr lang="zh-CN" altLang="en-US" sz="3000" dirty="0">
              <a:solidFill>
                <a:srgbClr val="6C003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826641" y="1587489"/>
            <a:ext cx="1657350" cy="9901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rgbClr val="6C003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资源筹措者</a:t>
            </a:r>
            <a:endParaRPr lang="zh-CN" altLang="en-US" sz="3000" dirty="0">
              <a:solidFill>
                <a:srgbClr val="6C003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499670" y="2933900"/>
            <a:ext cx="1657350" cy="9901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rgbClr val="6C003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政策影响者</a:t>
            </a:r>
            <a:endParaRPr lang="zh-CN" altLang="en-US" sz="3000" dirty="0">
              <a:solidFill>
                <a:srgbClr val="6C003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8099495" y="4248752"/>
            <a:ext cx="1657350" cy="9901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solidFill>
                  <a:srgbClr val="6C003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研究者</a:t>
            </a:r>
            <a:endParaRPr lang="zh-CN" altLang="en-US" sz="3000" dirty="0">
              <a:solidFill>
                <a:srgbClr val="6C003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空心弧 8"/>
          <p:cNvSpPr/>
          <p:nvPr/>
        </p:nvSpPr>
        <p:spPr>
          <a:xfrm rot="17100000">
            <a:off x="4258315" y="1990571"/>
            <a:ext cx="2774929" cy="2774929"/>
          </a:xfrm>
          <a:prstGeom prst="blockArc">
            <a:avLst>
              <a:gd name="adj1" fmla="val 10800000"/>
              <a:gd name="adj2" fmla="val 19429940"/>
              <a:gd name="adj3" fmla="val 254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空心弧 23"/>
          <p:cNvSpPr/>
          <p:nvPr/>
        </p:nvSpPr>
        <p:spPr>
          <a:xfrm rot="6672997">
            <a:off x="5189580" y="2028363"/>
            <a:ext cx="2774929" cy="2774929"/>
          </a:xfrm>
          <a:prstGeom prst="blockArc">
            <a:avLst>
              <a:gd name="adj1" fmla="val 10800000"/>
              <a:gd name="adj2" fmla="val 19429940"/>
              <a:gd name="adj3" fmla="val 2547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3847993" y="2577688"/>
            <a:ext cx="571607" cy="2302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085994" y="3667325"/>
            <a:ext cx="1241454" cy="4093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4581436" y="4575243"/>
            <a:ext cx="371528" cy="87589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7337688" y="1620290"/>
            <a:ext cx="282610" cy="679461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661537" y="2171700"/>
            <a:ext cx="864738" cy="454231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914448" y="3378035"/>
            <a:ext cx="1293152" cy="6920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504131" y="4419600"/>
            <a:ext cx="361673" cy="324251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6410293" y="621043"/>
            <a:ext cx="5467413" cy="3371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服务提供</a:t>
            </a: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者</a:t>
            </a:r>
            <a:endParaRPr lang="en-US" altLang="zh-CN" sz="2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提供心理辅导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提供学习生活帮助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提供学校有关的政策信息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提供心理健康公共服务资源渠道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410293" y="623660"/>
            <a:ext cx="5467413" cy="2732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支持者</a:t>
            </a:r>
            <a:endParaRPr lang="en-US" altLang="zh-CN" sz="2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鼓励服务对象的自主决定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支持服务对象的自我服务行为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为服务对象创造自我发展的条件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10292" y="623490"/>
            <a:ext cx="5467413" cy="2732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倡导者</a:t>
            </a:r>
            <a:endParaRPr lang="en-US" altLang="zh-CN" sz="2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倡导身心健康的行为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倡导有利于心理健康的求助行为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倡导学习科学的心理健康知识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-3108" y="2685"/>
            <a:ext cx="6096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15749" y="623490"/>
            <a:ext cx="5467413" cy="2732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管理</a:t>
            </a: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者</a:t>
            </a:r>
            <a:endParaRPr lang="en-US" altLang="zh-CN" sz="2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确保各类心理健康活动设计科学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合理安排心理健康服务资源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管控各类活动的实施，确保安全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12641" y="622766"/>
            <a:ext cx="5467413" cy="4009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资源筹措者</a:t>
            </a:r>
            <a:endParaRPr lang="en-US" altLang="zh-CN" sz="2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帮助有心理健康问题需求的同学筹措所需的服务资源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联络学校的心理健康咨询服务中心，进行必要的转介安排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向校方申请可能的服务资源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12120" y="594926"/>
            <a:ext cx="5467413" cy="3371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政策影响者</a:t>
            </a:r>
            <a:endParaRPr lang="en-US" altLang="zh-CN" sz="2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收集心理健康服务过程中的各类需求和问题并反馈给校方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为制定更加合理的心理健康服务政策提供建议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12120" y="567340"/>
            <a:ext cx="5467413" cy="3371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研究者</a:t>
            </a:r>
            <a:endParaRPr lang="en-US" altLang="zh-CN" sz="2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总结有效的心理健康服务方法和技术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为校方改善学生心理服务相关政策提供实践研究依据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5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7" grpId="0"/>
      <p:bldP spid="15" grpId="0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9" grpId="1" animBg="1"/>
      <p:bldP spid="24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211830" y="1224915"/>
            <a:ext cx="1047750" cy="1047750"/>
            <a:chOff x="3211830" y="1224915"/>
            <a:chExt cx="1047750" cy="1047750"/>
          </a:xfrm>
          <a:solidFill>
            <a:srgbClr val="00B0F0"/>
          </a:solidFill>
        </p:grpSpPr>
        <p:sp>
          <p:nvSpPr>
            <p:cNvPr id="27" name="椭圆 26"/>
            <p:cNvSpPr/>
            <p:nvPr/>
          </p:nvSpPr>
          <p:spPr>
            <a:xfrm>
              <a:off x="3211830" y="1224915"/>
              <a:ext cx="1047750" cy="104775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278505" y="1291590"/>
              <a:ext cx="914400" cy="9144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贰</a:t>
              </a:r>
              <a:endParaRPr lang="zh-CN" altLang="en-US" sz="4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02171" y="2560320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第二部分</a:t>
            </a:r>
            <a:endParaRPr lang="zh-CN" altLang="en-US" sz="2500" dirty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97780" y="1852047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心理委员的工作内容</a:t>
            </a:r>
            <a:endParaRPr lang="zh-CN" altLang="en-US" sz="4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89220" y="2798847"/>
            <a:ext cx="3095719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心理健康促进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心理健康初级预防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心理健康次级预防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24400" y="809625"/>
            <a:ext cx="0" cy="493395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990600" y="2314575"/>
            <a:ext cx="2000250" cy="64770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初级预防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990600" y="3095625"/>
            <a:ext cx="2000250" cy="6477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次级预防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90600" y="3876675"/>
            <a:ext cx="2000250" cy="647700"/>
          </a:xfrm>
          <a:prstGeom prst="round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三级预防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95274" y="552450"/>
            <a:ext cx="2695576" cy="6477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心理健康促进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95274" y="1533525"/>
            <a:ext cx="2695576" cy="6477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三级预防体系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00401" y="552450"/>
            <a:ext cx="2724150" cy="5791200"/>
            <a:chOff x="3381376" y="552450"/>
            <a:chExt cx="2724150" cy="5791200"/>
          </a:xfrm>
        </p:grpSpPr>
        <p:sp>
          <p:nvSpPr>
            <p:cNvPr id="3" name="圆角矩形 2"/>
            <p:cNvSpPr/>
            <p:nvPr/>
          </p:nvSpPr>
          <p:spPr>
            <a:xfrm>
              <a:off x="3381376" y="552450"/>
              <a:ext cx="2724150" cy="5791200"/>
            </a:xfrm>
            <a:prstGeom prst="roundRect">
              <a:avLst>
                <a:gd name="adj" fmla="val 7302"/>
              </a:avLst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81676" y="646152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工作目标</a:t>
              </a:r>
              <a:endPara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下箭头 7"/>
            <p:cNvSpPr/>
            <p:nvPr/>
          </p:nvSpPr>
          <p:spPr>
            <a:xfrm>
              <a:off x="4419600" y="1217652"/>
              <a:ext cx="647700" cy="315873"/>
            </a:xfrm>
            <a:prstGeom prst="downArrow">
              <a:avLst>
                <a:gd name="adj1" fmla="val 68110"/>
                <a:gd name="adj2" fmla="val 5904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34102" y="552450"/>
            <a:ext cx="2724150" cy="5791200"/>
            <a:chOff x="6315077" y="552450"/>
            <a:chExt cx="2724150" cy="5791200"/>
          </a:xfrm>
        </p:grpSpPr>
        <p:sp>
          <p:nvSpPr>
            <p:cNvPr id="15" name="圆角矩形 14"/>
            <p:cNvSpPr/>
            <p:nvPr/>
          </p:nvSpPr>
          <p:spPr>
            <a:xfrm>
              <a:off x="6315077" y="552450"/>
              <a:ext cx="2724150" cy="5791200"/>
            </a:xfrm>
            <a:prstGeom prst="roundRect">
              <a:avLst>
                <a:gd name="adj" fmla="val 7302"/>
              </a:avLst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15377" y="646152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工作对象</a:t>
              </a:r>
              <a:endPara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下箭头 22"/>
            <p:cNvSpPr/>
            <p:nvPr/>
          </p:nvSpPr>
          <p:spPr>
            <a:xfrm>
              <a:off x="7353301" y="1219200"/>
              <a:ext cx="647700" cy="315873"/>
            </a:xfrm>
            <a:prstGeom prst="downArrow">
              <a:avLst>
                <a:gd name="adj1" fmla="val 68110"/>
                <a:gd name="adj2" fmla="val 5904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67803" y="552450"/>
            <a:ext cx="2724150" cy="5791200"/>
            <a:chOff x="9248778" y="552450"/>
            <a:chExt cx="2724150" cy="5791200"/>
          </a:xfrm>
        </p:grpSpPr>
        <p:sp>
          <p:nvSpPr>
            <p:cNvPr id="16" name="圆角矩形 15"/>
            <p:cNvSpPr/>
            <p:nvPr/>
          </p:nvSpPr>
          <p:spPr>
            <a:xfrm>
              <a:off x="9248778" y="552450"/>
              <a:ext cx="2724150" cy="5791200"/>
            </a:xfrm>
            <a:prstGeom prst="roundRect">
              <a:avLst>
                <a:gd name="adj" fmla="val 7302"/>
              </a:avLst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749078" y="646152"/>
              <a:ext cx="17235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内容细分</a:t>
              </a:r>
              <a:endPara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下箭头 23"/>
            <p:cNvSpPr/>
            <p:nvPr/>
          </p:nvSpPr>
          <p:spPr>
            <a:xfrm>
              <a:off x="10287002" y="1217652"/>
              <a:ext cx="647700" cy="315873"/>
            </a:xfrm>
            <a:prstGeom prst="downArrow">
              <a:avLst>
                <a:gd name="adj1" fmla="val 68110"/>
                <a:gd name="adj2" fmla="val 5904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290887" y="1622762"/>
            <a:ext cx="254317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提升心理健康与主观幸福感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24588" y="1622762"/>
            <a:ext cx="2543175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全体班级同学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58289" y="1632287"/>
            <a:ext cx="2543175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心理健康科普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识别可能存在心理健康问题的对象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90887" y="1632287"/>
            <a:ext cx="254317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预防心理问题的发生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24588" y="1632287"/>
            <a:ext cx="2543175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全体班级同学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高危群体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58289" y="1641812"/>
            <a:ext cx="2543175" cy="4131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常见心理问题的预防，如适应性问题、学习压力问题、恋爱问题等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高危群体的预防及随访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90887" y="1533525"/>
            <a:ext cx="2543175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早期介入减缓心理问题的迁延及严重程度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4588" y="1533525"/>
            <a:ext cx="2543175" cy="29777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已显示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出早期问题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的高危群体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已经出现心理问题的个人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58289" y="1543050"/>
            <a:ext cx="2543175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高危群体的支持性工作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高危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群体的关注及随访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出现心理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问题的个人的支持性工作及咨询辅助工作</a:t>
            </a:r>
            <a:endParaRPr lang="zh-CN" altLang="en-US" sz="25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3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" grpId="0" animBg="1"/>
      <p:bldP spid="2" grpId="1" animBg="1"/>
      <p:bldP spid="2" grpId="2" animBg="1"/>
      <p:bldP spid="10" grpId="0" animBg="1"/>
      <p:bldP spid="10" grpId="1" animBg="1"/>
      <p:bldP spid="10" grpId="2" animBg="1"/>
      <p:bldP spid="10" grpId="3" animBg="1"/>
      <p:bldP spid="20" grpId="0" animBg="1"/>
      <p:bldP spid="20" grpId="1" animBg="1"/>
      <p:bldP spid="32" grpId="0" animBg="1"/>
      <p:bldP spid="32" grpId="1" animBg="1"/>
      <p:bldP spid="33" grpId="0" animBg="1"/>
      <p:bldP spid="33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211830" y="1224915"/>
            <a:ext cx="1047750" cy="1047750"/>
            <a:chOff x="3211830" y="1224915"/>
            <a:chExt cx="1047750" cy="1047750"/>
          </a:xfrm>
          <a:solidFill>
            <a:srgbClr val="00B0F0"/>
          </a:solidFill>
        </p:grpSpPr>
        <p:sp>
          <p:nvSpPr>
            <p:cNvPr id="27" name="椭圆 26"/>
            <p:cNvSpPr/>
            <p:nvPr/>
          </p:nvSpPr>
          <p:spPr>
            <a:xfrm>
              <a:off x="3211830" y="1224915"/>
              <a:ext cx="1047750" cy="104775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278505" y="1291590"/>
              <a:ext cx="914400" cy="914400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叁</a:t>
              </a:r>
              <a:endParaRPr lang="zh-CN" altLang="en-US" sz="4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02171" y="2560320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solidFill>
                  <a:srgbClr val="FF66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第三部分</a:t>
            </a:r>
            <a:endParaRPr lang="zh-CN" altLang="en-US" sz="2500" dirty="0">
              <a:solidFill>
                <a:srgbClr val="FF66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97780" y="1852047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心理委员开展工作的方法</a:t>
            </a:r>
            <a:endParaRPr lang="zh-CN" altLang="en-US" sz="4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89220" y="2798847"/>
            <a:ext cx="2454518" cy="2977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个案工作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小组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讲座工作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班级促进工作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追踪随访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24400" y="809625"/>
            <a:ext cx="0" cy="493395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六边形 63"/>
          <p:cNvSpPr/>
          <p:nvPr/>
        </p:nvSpPr>
        <p:spPr>
          <a:xfrm rot="1216613">
            <a:off x="141677" y="604467"/>
            <a:ext cx="6357118" cy="5480274"/>
          </a:xfrm>
          <a:prstGeom prst="hexagon">
            <a:avLst/>
          </a:prstGeom>
          <a:solidFill>
            <a:schemeClr val="bg1"/>
          </a:solidFill>
          <a:ln w="38100">
            <a:solidFill>
              <a:srgbClr val="6DD9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六边形 61"/>
          <p:cNvSpPr/>
          <p:nvPr/>
        </p:nvSpPr>
        <p:spPr>
          <a:xfrm rot="1999745">
            <a:off x="5646935" y="604468"/>
            <a:ext cx="6357118" cy="5480274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A3D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圆角矩形 57"/>
          <p:cNvSpPr/>
          <p:nvPr/>
        </p:nvSpPr>
        <p:spPr>
          <a:xfrm>
            <a:off x="7593747" y="416020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支持性会谈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9762076" y="1185407"/>
            <a:ext cx="1718936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个体心理辅导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8581179" y="2627792"/>
            <a:ext cx="1718936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信息收集访谈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10071917" y="4038029"/>
            <a:ext cx="1718936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个体心理测评</a:t>
            </a:r>
          </a:p>
        </p:txBody>
      </p:sp>
      <p:sp>
        <p:nvSpPr>
          <p:cNvPr id="63" name="圆角矩形 62"/>
          <p:cNvSpPr/>
          <p:nvPr/>
        </p:nvSpPr>
        <p:spPr>
          <a:xfrm>
            <a:off x="7459670" y="5200015"/>
            <a:ext cx="1718936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个体</a:t>
            </a:r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心理咨询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2949657" y="724413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特定主题班会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586588" y="1697577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团体心理辅导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1844893" y="3175859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集体晤谈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1069703" y="4890359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团体心理测评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3559393" y="5264685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团体心理咨询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" name="六边形 70"/>
          <p:cNvSpPr/>
          <p:nvPr/>
        </p:nvSpPr>
        <p:spPr>
          <a:xfrm rot="21131645">
            <a:off x="80665" y="932666"/>
            <a:ext cx="6357118" cy="5480274"/>
          </a:xfrm>
          <a:prstGeom prst="hexagon">
            <a:avLst/>
          </a:prstGeom>
          <a:solidFill>
            <a:schemeClr val="bg1"/>
          </a:solidFill>
          <a:ln w="38100">
            <a:solidFill>
              <a:srgbClr val="BAE1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圆角矩形 71"/>
          <p:cNvSpPr/>
          <p:nvPr/>
        </p:nvSpPr>
        <p:spPr>
          <a:xfrm>
            <a:off x="2244070" y="1500347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主题讲座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696320" y="3365018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体验互动培训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2830090" y="4931731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主题工作坊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5" name="六边形 74"/>
          <p:cNvSpPr/>
          <p:nvPr/>
        </p:nvSpPr>
        <p:spPr>
          <a:xfrm rot="20564649">
            <a:off x="5586422" y="898678"/>
            <a:ext cx="6357118" cy="5480274"/>
          </a:xfrm>
          <a:prstGeom prst="hexagon">
            <a:avLst/>
          </a:prstGeom>
          <a:solidFill>
            <a:schemeClr val="bg1"/>
          </a:solidFill>
          <a:ln w="38100">
            <a:solidFill>
              <a:srgbClr val="65BD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圆角矩形 75"/>
          <p:cNvSpPr/>
          <p:nvPr/>
        </p:nvSpPr>
        <p:spPr>
          <a:xfrm>
            <a:off x="8330572" y="1477453"/>
            <a:ext cx="2055629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鼓励关注心理健康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9275670" y="3324868"/>
            <a:ext cx="2055629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促进同学参与活动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7633859" y="5025850"/>
            <a:ext cx="2055629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心理健康宣传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9" name="六边形 78"/>
          <p:cNvSpPr/>
          <p:nvPr/>
        </p:nvSpPr>
        <p:spPr>
          <a:xfrm rot="750537">
            <a:off x="5832748" y="702532"/>
            <a:ext cx="6357118" cy="5480274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4593137" y="1625515"/>
            <a:ext cx="1457263" cy="1256262"/>
            <a:chOff x="4593137" y="1625515"/>
            <a:chExt cx="1457263" cy="1256262"/>
          </a:xfrm>
        </p:grpSpPr>
        <p:sp>
          <p:nvSpPr>
            <p:cNvPr id="43" name="六边形 42"/>
            <p:cNvSpPr/>
            <p:nvPr/>
          </p:nvSpPr>
          <p:spPr>
            <a:xfrm rot="8640000">
              <a:off x="4593137" y="1625515"/>
              <a:ext cx="1457263" cy="1256262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801968" y="1739776"/>
              <a:ext cx="982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小组工作</a:t>
              </a:r>
              <a:endParaRPr lang="zh-CN" altLang="en-US" sz="3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126831" y="1619477"/>
            <a:ext cx="1457263" cy="1256262"/>
            <a:chOff x="6126831" y="1619477"/>
            <a:chExt cx="1457263" cy="1256262"/>
          </a:xfrm>
        </p:grpSpPr>
        <p:sp>
          <p:nvSpPr>
            <p:cNvPr id="44" name="六边形 43"/>
            <p:cNvSpPr/>
            <p:nvPr/>
          </p:nvSpPr>
          <p:spPr>
            <a:xfrm rot="12960000">
              <a:off x="6126831" y="1619477"/>
              <a:ext cx="1457263" cy="1256262"/>
            </a:xfrm>
            <a:prstGeom prst="hexagon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358970" y="1739776"/>
              <a:ext cx="982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个案工作</a:t>
              </a:r>
              <a:endParaRPr lang="zh-CN" altLang="en-US" sz="3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221722" y="2985163"/>
            <a:ext cx="1256262" cy="1457263"/>
            <a:chOff x="4221722" y="2985163"/>
            <a:chExt cx="1256262" cy="1457263"/>
          </a:xfrm>
        </p:grpSpPr>
        <p:sp>
          <p:nvSpPr>
            <p:cNvPr id="38" name="六边形 37"/>
            <p:cNvSpPr/>
            <p:nvPr/>
          </p:nvSpPr>
          <p:spPr>
            <a:xfrm rot="4320000">
              <a:off x="4121221" y="3085664"/>
              <a:ext cx="1457263" cy="1256262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318041" y="3205963"/>
              <a:ext cx="982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讲座工作</a:t>
              </a:r>
              <a:endParaRPr lang="zh-CN" altLang="en-US" sz="3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14017" y="2975638"/>
            <a:ext cx="1256262" cy="1457263"/>
            <a:chOff x="6714017" y="2975638"/>
            <a:chExt cx="1256262" cy="1457263"/>
          </a:xfrm>
        </p:grpSpPr>
        <p:sp>
          <p:nvSpPr>
            <p:cNvPr id="41" name="六边形 40"/>
            <p:cNvSpPr/>
            <p:nvPr/>
          </p:nvSpPr>
          <p:spPr>
            <a:xfrm rot="17280000">
              <a:off x="6613516" y="3076139"/>
              <a:ext cx="1457263" cy="1256262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850281" y="3184055"/>
              <a:ext cx="982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追踪随访</a:t>
              </a:r>
              <a:endParaRPr lang="zh-CN" altLang="en-US" sz="3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365554" y="3982262"/>
            <a:ext cx="1457263" cy="1256262"/>
            <a:chOff x="5365554" y="3982262"/>
            <a:chExt cx="1457263" cy="1256262"/>
          </a:xfrm>
        </p:grpSpPr>
        <p:sp>
          <p:nvSpPr>
            <p:cNvPr id="5" name="六边形 4"/>
            <p:cNvSpPr/>
            <p:nvPr/>
          </p:nvSpPr>
          <p:spPr>
            <a:xfrm>
              <a:off x="5365554" y="3982262"/>
              <a:ext cx="1457263" cy="1256262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604689" y="4102561"/>
              <a:ext cx="982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班级促进</a:t>
              </a:r>
              <a:endParaRPr lang="zh-CN" altLang="en-US" sz="3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28778" y="2605701"/>
            <a:ext cx="1319073" cy="1256262"/>
            <a:chOff x="5428778" y="2605701"/>
            <a:chExt cx="1319073" cy="1256262"/>
          </a:xfrm>
        </p:grpSpPr>
        <p:sp>
          <p:nvSpPr>
            <p:cNvPr id="4" name="正五边形 3"/>
            <p:cNvSpPr/>
            <p:nvPr/>
          </p:nvSpPr>
          <p:spPr>
            <a:xfrm>
              <a:off x="5428778" y="2605701"/>
              <a:ext cx="1319073" cy="1256262"/>
            </a:xfrm>
            <a:prstGeom prst="pent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604689" y="2836774"/>
              <a:ext cx="9826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工作方法</a:t>
              </a:r>
              <a:endParaRPr lang="zh-CN" altLang="en-US" sz="3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80" name="圆角矩形 79"/>
          <p:cNvSpPr/>
          <p:nvPr/>
        </p:nvSpPr>
        <p:spPr>
          <a:xfrm>
            <a:off x="8034392" y="1023768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定期组织访谈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9568592" y="2834445"/>
            <a:ext cx="1714500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定期组织测评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8366025" y="4674641"/>
            <a:ext cx="2164584" cy="9938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重点对象的追踪</a:t>
            </a:r>
            <a:endParaRPr lang="zh-CN" altLang="en-US" sz="3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33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1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06094 0.15416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7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-2.22222E-6 L 0.06484 0.15324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76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54167E-6 4.81481E-6 L 0.10651 -0.06528 " pathEditMode="relative" rAng="0" ptsTypes="AA">
                                      <p:cBhvr>
                                        <p:cTn id="23" dur="5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-326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7 -2.22222E-6 L -0.00143 -0.19051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95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6 3.7037E-6 L -0.09791 -0.05834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54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7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7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"/>
                            </p:stCondLst>
                            <p:childTnLst>
                              <p:par>
                                <p:cTn id="1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00"/>
                            </p:stCondLst>
                            <p:childTnLst>
                              <p:par>
                                <p:cTn id="1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54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7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7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7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7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800"/>
                            </p:stCondLst>
                            <p:childTnLst>
                              <p:par>
                                <p:cTn id="2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xit" presetSubtype="54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47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47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000"/>
                            </p:stCondLst>
                            <p:childTnLst>
                              <p:par>
                                <p:cTn id="3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53" presetClass="exit" presetSubtype="54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7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47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00"/>
                            </p:stCondLst>
                            <p:childTnLst>
                              <p:par>
                                <p:cTn id="3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500"/>
                            </p:stCondLst>
                            <p:childTnLst>
                              <p:par>
                                <p:cTn id="40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3" presetClass="exit" presetSubtype="54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47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47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4" grpId="3" animBg="1"/>
      <p:bldP spid="62" grpId="0" animBg="1"/>
      <p:bldP spid="62" grpId="1" animBg="1"/>
      <p:bldP spid="62" grpId="2" animBg="1"/>
      <p:bldP spid="62" grpId="3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1" grpId="2" animBg="1"/>
      <p:bldP spid="71" grpId="3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211830" y="1224915"/>
            <a:ext cx="1047750" cy="1047750"/>
            <a:chOff x="3211830" y="1224915"/>
            <a:chExt cx="1047750" cy="1047750"/>
          </a:xfrm>
          <a:solidFill>
            <a:srgbClr val="00B0F0"/>
          </a:solidFill>
        </p:grpSpPr>
        <p:sp>
          <p:nvSpPr>
            <p:cNvPr id="27" name="椭圆 26"/>
            <p:cNvSpPr/>
            <p:nvPr/>
          </p:nvSpPr>
          <p:spPr>
            <a:xfrm>
              <a:off x="3211830" y="1224915"/>
              <a:ext cx="1047750" cy="1047750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278505" y="1291590"/>
              <a:ext cx="914400" cy="914400"/>
            </a:xfrm>
            <a:prstGeom prst="ellipse">
              <a:avLst/>
            </a:prstGeom>
            <a:solidFill>
              <a:srgbClr val="FF3399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肆</a:t>
              </a:r>
              <a:endParaRPr lang="zh-CN" altLang="en-US" sz="4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02171" y="2560320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solidFill>
                  <a:srgbClr val="FF339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第四部分</a:t>
            </a:r>
            <a:endParaRPr lang="zh-CN" altLang="en-US" sz="2500" dirty="0">
              <a:solidFill>
                <a:srgbClr val="FF3399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97780" y="185204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精神异常的识别</a:t>
            </a:r>
            <a:endParaRPr lang="zh-CN" altLang="en-US" sz="4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89220" y="2798847"/>
            <a:ext cx="3736920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心理健康的基础标准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5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区分正常与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异常的原则</a:t>
            </a: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5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24400" y="809625"/>
            <a:ext cx="0" cy="493395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1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912</Words>
  <Application>Microsoft Office PowerPoint</Application>
  <PresentationFormat>宽屏</PresentationFormat>
  <Paragraphs>190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Wingdings</vt:lpstr>
      <vt:lpstr>Arial</vt:lpstr>
      <vt:lpstr>宋体</vt:lpstr>
      <vt:lpstr>Calibri Light</vt:lpstr>
      <vt:lpstr>微软雅黑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Real Psychology Co.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Anda Hui</dc:creator>
  <cp:lastModifiedBy>Anda Hui</cp:lastModifiedBy>
  <cp:revision>77</cp:revision>
  <dcterms:created xsi:type="dcterms:W3CDTF">2016-09-18T01:29:18Z</dcterms:created>
  <dcterms:modified xsi:type="dcterms:W3CDTF">2016-09-23T03:34:40Z</dcterms:modified>
</cp:coreProperties>
</file>